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4"/>
  </p:sldMasterIdLst>
  <p:notesMasterIdLst>
    <p:notesMasterId r:id="rId12"/>
  </p:notesMasterIdLst>
  <p:sldIdLst>
    <p:sldId id="261" r:id="rId5"/>
    <p:sldId id="259" r:id="rId6"/>
    <p:sldId id="257" r:id="rId7"/>
    <p:sldId id="260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2249" autoAdjust="0"/>
  </p:normalViewPr>
  <p:slideViewPr>
    <p:cSldViewPr snapToGrid="0">
      <p:cViewPr varScale="1">
        <p:scale>
          <a:sx n="65" d="100"/>
          <a:sy n="65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26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71EA77-8989-4BEC-A343-B0AC7D6E65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1D5117-BEB2-46AD-987E-C83CADCECD4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Increase Polling Rate from 15 Minutes to 1 Minute</a:t>
          </a:r>
        </a:p>
      </dgm:t>
    </dgm:pt>
    <dgm:pt modelId="{3D8EA1D9-7D63-462E-AB82-4667AD246F4A}" type="parTrans" cxnId="{8ECE8A59-71ED-41A2-9B30-98448BE95CCB}">
      <dgm:prSet/>
      <dgm:spPr/>
      <dgm:t>
        <a:bodyPr/>
        <a:lstStyle/>
        <a:p>
          <a:endParaRPr lang="en-US"/>
        </a:p>
      </dgm:t>
    </dgm:pt>
    <dgm:pt modelId="{86985D3D-4358-4DBA-B346-AA67145F1F82}" type="sibTrans" cxnId="{8ECE8A59-71ED-41A2-9B30-98448BE95CCB}">
      <dgm:prSet/>
      <dgm:spPr/>
      <dgm:t>
        <a:bodyPr/>
        <a:lstStyle/>
        <a:p>
          <a:endParaRPr lang="en-US"/>
        </a:p>
      </dgm:t>
    </dgm:pt>
    <dgm:pt modelId="{74A9BEEB-D30C-4C25-9234-A36C9A3C63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Improve Peak Detection</a:t>
          </a:r>
        </a:p>
      </dgm:t>
    </dgm:pt>
    <dgm:pt modelId="{1B22804C-0E4C-4295-BECA-F8804731E96F}" type="parTrans" cxnId="{67DCD194-4B2C-4BB4-8F29-02ECE4DE7F1F}">
      <dgm:prSet/>
      <dgm:spPr/>
      <dgm:t>
        <a:bodyPr/>
        <a:lstStyle/>
        <a:p>
          <a:endParaRPr lang="en-US"/>
        </a:p>
      </dgm:t>
    </dgm:pt>
    <dgm:pt modelId="{45202608-1EE6-4E29-9DF8-EAE87AEC0ED8}" type="sibTrans" cxnId="{67DCD194-4B2C-4BB4-8F29-02ECE4DE7F1F}">
      <dgm:prSet/>
      <dgm:spPr/>
      <dgm:t>
        <a:bodyPr/>
        <a:lstStyle/>
        <a:p>
          <a:endParaRPr lang="en-US"/>
        </a:p>
      </dgm:t>
    </dgm:pt>
    <dgm:pt modelId="{612D8087-FDD7-454A-A21E-F105BCBD33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/>
            <a:t>More Accurate Stop Losses</a:t>
          </a:r>
        </a:p>
      </dgm:t>
    </dgm:pt>
    <dgm:pt modelId="{97D3FBAD-6680-4557-B976-5ACE21771C68}" type="parTrans" cxnId="{76783D89-BFCC-4CF5-BBA2-8E84A21AEB24}">
      <dgm:prSet/>
      <dgm:spPr/>
      <dgm:t>
        <a:bodyPr/>
        <a:lstStyle/>
        <a:p>
          <a:endParaRPr lang="en-US"/>
        </a:p>
      </dgm:t>
    </dgm:pt>
    <dgm:pt modelId="{070A7087-2334-40F5-91F4-A95C9442CA4C}" type="sibTrans" cxnId="{76783D89-BFCC-4CF5-BBA2-8E84A21AEB24}">
      <dgm:prSet/>
      <dgm:spPr/>
      <dgm:t>
        <a:bodyPr/>
        <a:lstStyle/>
        <a:p>
          <a:endParaRPr lang="en-US"/>
        </a:p>
      </dgm:t>
    </dgm:pt>
    <dgm:pt modelId="{B3FE0EE4-851F-4F38-9AA8-6376C6AB63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General Cleanup</a:t>
          </a:r>
        </a:p>
      </dgm:t>
    </dgm:pt>
    <dgm:pt modelId="{81BF89F0-B384-4A17-9AAC-CBD0C8ADF6F6}" type="parTrans" cxnId="{4B53A0AA-9D3A-4141-A1B3-2EB542CC2131}">
      <dgm:prSet/>
      <dgm:spPr/>
      <dgm:t>
        <a:bodyPr/>
        <a:lstStyle/>
        <a:p>
          <a:endParaRPr lang="en-US"/>
        </a:p>
      </dgm:t>
    </dgm:pt>
    <dgm:pt modelId="{BB3E1A43-3A4C-4C0E-9011-7AB4F454C1CB}" type="sibTrans" cxnId="{4B53A0AA-9D3A-4141-A1B3-2EB542CC2131}">
      <dgm:prSet/>
      <dgm:spPr/>
      <dgm:t>
        <a:bodyPr/>
        <a:lstStyle/>
        <a:p>
          <a:endParaRPr lang="en-US"/>
        </a:p>
      </dgm:t>
    </dgm:pt>
    <dgm:pt modelId="{65A1DA29-5974-4C2C-9DE3-9AA4662B90EE}" type="pres">
      <dgm:prSet presAssocID="{B671EA77-8989-4BEC-A343-B0AC7D6E6555}" presName="root" presStyleCnt="0">
        <dgm:presLayoutVars>
          <dgm:dir/>
          <dgm:resizeHandles val="exact"/>
        </dgm:presLayoutVars>
      </dgm:prSet>
      <dgm:spPr/>
    </dgm:pt>
    <dgm:pt modelId="{7D5559FE-CECB-4773-ABED-09FB6979262D}" type="pres">
      <dgm:prSet presAssocID="{ED1D5117-BEB2-46AD-987E-C83CADCECD45}" presName="compNode" presStyleCnt="0"/>
      <dgm:spPr/>
    </dgm:pt>
    <dgm:pt modelId="{C7320C3D-2075-427D-BAEE-3346B552A263}" type="pres">
      <dgm:prSet presAssocID="{ED1D5117-BEB2-46AD-987E-C83CADCECD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A176385-1D07-4D6E-84B5-A56494D472B4}" type="pres">
      <dgm:prSet presAssocID="{ED1D5117-BEB2-46AD-987E-C83CADCECD45}" presName="spaceRect" presStyleCnt="0"/>
      <dgm:spPr/>
    </dgm:pt>
    <dgm:pt modelId="{5041C04E-C4AA-48FF-9186-85EF377C07BB}" type="pres">
      <dgm:prSet presAssocID="{ED1D5117-BEB2-46AD-987E-C83CADCECD45}" presName="textRect" presStyleLbl="revTx" presStyleIdx="0" presStyleCnt="4">
        <dgm:presLayoutVars>
          <dgm:chMax val="1"/>
          <dgm:chPref val="1"/>
        </dgm:presLayoutVars>
      </dgm:prSet>
      <dgm:spPr/>
    </dgm:pt>
    <dgm:pt modelId="{09CD5C41-A2D4-439A-A548-5CD0705C6169}" type="pres">
      <dgm:prSet presAssocID="{86985D3D-4358-4DBA-B346-AA67145F1F82}" presName="sibTrans" presStyleCnt="0"/>
      <dgm:spPr/>
    </dgm:pt>
    <dgm:pt modelId="{8C028942-9CCC-4527-8356-D18CB9E10B1A}" type="pres">
      <dgm:prSet presAssocID="{74A9BEEB-D30C-4C25-9234-A36C9A3C6317}" presName="compNode" presStyleCnt="0"/>
      <dgm:spPr/>
    </dgm:pt>
    <dgm:pt modelId="{E9CFCB99-8998-48EA-A8BB-8D4BB9CA2FEB}" type="pres">
      <dgm:prSet presAssocID="{74A9BEEB-D30C-4C25-9234-A36C9A3C631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5F8BD63-BC0F-4820-AC6B-73A9E6B17A5A}" type="pres">
      <dgm:prSet presAssocID="{74A9BEEB-D30C-4C25-9234-A36C9A3C6317}" presName="spaceRect" presStyleCnt="0"/>
      <dgm:spPr/>
    </dgm:pt>
    <dgm:pt modelId="{4127398F-ED23-4143-AAB5-0B3A995E32F0}" type="pres">
      <dgm:prSet presAssocID="{74A9BEEB-D30C-4C25-9234-A36C9A3C6317}" presName="textRect" presStyleLbl="revTx" presStyleIdx="1" presStyleCnt="4">
        <dgm:presLayoutVars>
          <dgm:chMax val="1"/>
          <dgm:chPref val="1"/>
        </dgm:presLayoutVars>
      </dgm:prSet>
      <dgm:spPr/>
    </dgm:pt>
    <dgm:pt modelId="{F9F254ED-043F-486D-944B-B9EEED894AFB}" type="pres">
      <dgm:prSet presAssocID="{45202608-1EE6-4E29-9DF8-EAE87AEC0ED8}" presName="sibTrans" presStyleCnt="0"/>
      <dgm:spPr/>
    </dgm:pt>
    <dgm:pt modelId="{8F3B4F55-88C1-471A-AAE9-96A921B058F0}" type="pres">
      <dgm:prSet presAssocID="{612D8087-FDD7-454A-A21E-F105BCBD338F}" presName="compNode" presStyleCnt="0"/>
      <dgm:spPr/>
    </dgm:pt>
    <dgm:pt modelId="{F2D0EC7F-7CE0-4484-8E7A-488E10583A7E}" type="pres">
      <dgm:prSet presAssocID="{612D8087-FDD7-454A-A21E-F105BCBD338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AD6B56F-F9B4-4768-B284-D9516FDFC75D}" type="pres">
      <dgm:prSet presAssocID="{612D8087-FDD7-454A-A21E-F105BCBD338F}" presName="spaceRect" presStyleCnt="0"/>
      <dgm:spPr/>
    </dgm:pt>
    <dgm:pt modelId="{E4A2F51C-E8F7-4A81-86E4-4C3E2A482B00}" type="pres">
      <dgm:prSet presAssocID="{612D8087-FDD7-454A-A21E-F105BCBD338F}" presName="textRect" presStyleLbl="revTx" presStyleIdx="2" presStyleCnt="4">
        <dgm:presLayoutVars>
          <dgm:chMax val="1"/>
          <dgm:chPref val="1"/>
        </dgm:presLayoutVars>
      </dgm:prSet>
      <dgm:spPr/>
    </dgm:pt>
    <dgm:pt modelId="{90F2702A-5FB8-4BD5-9A09-E391B51EDBF9}" type="pres">
      <dgm:prSet presAssocID="{070A7087-2334-40F5-91F4-A95C9442CA4C}" presName="sibTrans" presStyleCnt="0"/>
      <dgm:spPr/>
    </dgm:pt>
    <dgm:pt modelId="{C153D7B5-00EF-4DB4-925F-C67946A1AD64}" type="pres">
      <dgm:prSet presAssocID="{B3FE0EE4-851F-4F38-9AA8-6376C6AB63E0}" presName="compNode" presStyleCnt="0"/>
      <dgm:spPr/>
    </dgm:pt>
    <dgm:pt modelId="{6CAF5331-4EFF-4E7A-805C-77F20B490F6D}" type="pres">
      <dgm:prSet presAssocID="{B3FE0EE4-851F-4F38-9AA8-6376C6AB63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 outline"/>
        </a:ext>
      </dgm:extLst>
    </dgm:pt>
    <dgm:pt modelId="{E7D49495-DFD0-40F0-AE85-77EB2495D1C0}" type="pres">
      <dgm:prSet presAssocID="{B3FE0EE4-851F-4F38-9AA8-6376C6AB63E0}" presName="spaceRect" presStyleCnt="0"/>
      <dgm:spPr/>
    </dgm:pt>
    <dgm:pt modelId="{0F16C9D2-EBA0-486D-A330-1AD86AD7355E}" type="pres">
      <dgm:prSet presAssocID="{B3FE0EE4-851F-4F38-9AA8-6376C6AB63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0FEEB11-3178-41BA-BA0E-A93652329665}" type="presOf" srcId="{B3FE0EE4-851F-4F38-9AA8-6376C6AB63E0}" destId="{0F16C9D2-EBA0-486D-A330-1AD86AD7355E}" srcOrd="0" destOrd="0" presId="urn:microsoft.com/office/officeart/2018/2/layout/IconLabelList"/>
    <dgm:cxn modelId="{674A2A28-BB49-40E1-BC06-ECD683BB43CF}" type="presOf" srcId="{ED1D5117-BEB2-46AD-987E-C83CADCECD45}" destId="{5041C04E-C4AA-48FF-9186-85EF377C07BB}" srcOrd="0" destOrd="0" presId="urn:microsoft.com/office/officeart/2018/2/layout/IconLabelList"/>
    <dgm:cxn modelId="{D200DE69-13C9-49D6-98E6-2BB66C73F985}" type="presOf" srcId="{B671EA77-8989-4BEC-A343-B0AC7D6E6555}" destId="{65A1DA29-5974-4C2C-9DE3-9AA4662B90EE}" srcOrd="0" destOrd="0" presId="urn:microsoft.com/office/officeart/2018/2/layout/IconLabelList"/>
    <dgm:cxn modelId="{8ECE8A59-71ED-41A2-9B30-98448BE95CCB}" srcId="{B671EA77-8989-4BEC-A343-B0AC7D6E6555}" destId="{ED1D5117-BEB2-46AD-987E-C83CADCECD45}" srcOrd="0" destOrd="0" parTransId="{3D8EA1D9-7D63-462E-AB82-4667AD246F4A}" sibTransId="{86985D3D-4358-4DBA-B346-AA67145F1F82}"/>
    <dgm:cxn modelId="{44BAD887-C39B-4DE2-818D-5947DEFEE092}" type="presOf" srcId="{74A9BEEB-D30C-4C25-9234-A36C9A3C6317}" destId="{4127398F-ED23-4143-AAB5-0B3A995E32F0}" srcOrd="0" destOrd="0" presId="urn:microsoft.com/office/officeart/2018/2/layout/IconLabelList"/>
    <dgm:cxn modelId="{76783D89-BFCC-4CF5-BBA2-8E84A21AEB24}" srcId="{B671EA77-8989-4BEC-A343-B0AC7D6E6555}" destId="{612D8087-FDD7-454A-A21E-F105BCBD338F}" srcOrd="2" destOrd="0" parTransId="{97D3FBAD-6680-4557-B976-5ACE21771C68}" sibTransId="{070A7087-2334-40F5-91F4-A95C9442CA4C}"/>
    <dgm:cxn modelId="{67DCD194-4B2C-4BB4-8F29-02ECE4DE7F1F}" srcId="{B671EA77-8989-4BEC-A343-B0AC7D6E6555}" destId="{74A9BEEB-D30C-4C25-9234-A36C9A3C6317}" srcOrd="1" destOrd="0" parTransId="{1B22804C-0E4C-4295-BECA-F8804731E96F}" sibTransId="{45202608-1EE6-4E29-9DF8-EAE87AEC0ED8}"/>
    <dgm:cxn modelId="{4B53A0AA-9D3A-4141-A1B3-2EB542CC2131}" srcId="{B671EA77-8989-4BEC-A343-B0AC7D6E6555}" destId="{B3FE0EE4-851F-4F38-9AA8-6376C6AB63E0}" srcOrd="3" destOrd="0" parTransId="{81BF89F0-B384-4A17-9AAC-CBD0C8ADF6F6}" sibTransId="{BB3E1A43-3A4C-4C0E-9011-7AB4F454C1CB}"/>
    <dgm:cxn modelId="{E5E4E3BF-9A42-417B-81CF-8B851E01D56B}" type="presOf" srcId="{612D8087-FDD7-454A-A21E-F105BCBD338F}" destId="{E4A2F51C-E8F7-4A81-86E4-4C3E2A482B00}" srcOrd="0" destOrd="0" presId="urn:microsoft.com/office/officeart/2018/2/layout/IconLabelList"/>
    <dgm:cxn modelId="{C7338130-5375-4ACA-9B7A-BFE6FD4F2B30}" type="presParOf" srcId="{65A1DA29-5974-4C2C-9DE3-9AA4662B90EE}" destId="{7D5559FE-CECB-4773-ABED-09FB6979262D}" srcOrd="0" destOrd="0" presId="urn:microsoft.com/office/officeart/2018/2/layout/IconLabelList"/>
    <dgm:cxn modelId="{F87142EF-BE71-4332-9ADF-B688584792B5}" type="presParOf" srcId="{7D5559FE-CECB-4773-ABED-09FB6979262D}" destId="{C7320C3D-2075-427D-BAEE-3346B552A263}" srcOrd="0" destOrd="0" presId="urn:microsoft.com/office/officeart/2018/2/layout/IconLabelList"/>
    <dgm:cxn modelId="{59959E04-750B-400B-9970-8714329D4FBE}" type="presParOf" srcId="{7D5559FE-CECB-4773-ABED-09FB6979262D}" destId="{CA176385-1D07-4D6E-84B5-A56494D472B4}" srcOrd="1" destOrd="0" presId="urn:microsoft.com/office/officeart/2018/2/layout/IconLabelList"/>
    <dgm:cxn modelId="{C38E3B9C-A5E9-4F2F-83F7-8B7EF876A7D5}" type="presParOf" srcId="{7D5559FE-CECB-4773-ABED-09FB6979262D}" destId="{5041C04E-C4AA-48FF-9186-85EF377C07BB}" srcOrd="2" destOrd="0" presId="urn:microsoft.com/office/officeart/2018/2/layout/IconLabelList"/>
    <dgm:cxn modelId="{2CF026E9-9DF7-4235-9768-C220A59DEF6F}" type="presParOf" srcId="{65A1DA29-5974-4C2C-9DE3-9AA4662B90EE}" destId="{09CD5C41-A2D4-439A-A548-5CD0705C6169}" srcOrd="1" destOrd="0" presId="urn:microsoft.com/office/officeart/2018/2/layout/IconLabelList"/>
    <dgm:cxn modelId="{7B1F7D08-608A-425D-8B3B-D60C3F3AD8E4}" type="presParOf" srcId="{65A1DA29-5974-4C2C-9DE3-9AA4662B90EE}" destId="{8C028942-9CCC-4527-8356-D18CB9E10B1A}" srcOrd="2" destOrd="0" presId="urn:microsoft.com/office/officeart/2018/2/layout/IconLabelList"/>
    <dgm:cxn modelId="{087C166A-9A63-4642-9B2A-14BC16804E54}" type="presParOf" srcId="{8C028942-9CCC-4527-8356-D18CB9E10B1A}" destId="{E9CFCB99-8998-48EA-A8BB-8D4BB9CA2FEB}" srcOrd="0" destOrd="0" presId="urn:microsoft.com/office/officeart/2018/2/layout/IconLabelList"/>
    <dgm:cxn modelId="{D7090B61-1A38-4A86-9DFE-88664EE3D500}" type="presParOf" srcId="{8C028942-9CCC-4527-8356-D18CB9E10B1A}" destId="{35F8BD63-BC0F-4820-AC6B-73A9E6B17A5A}" srcOrd="1" destOrd="0" presId="urn:microsoft.com/office/officeart/2018/2/layout/IconLabelList"/>
    <dgm:cxn modelId="{0ACE55F6-4B73-4F4B-890D-44C105118787}" type="presParOf" srcId="{8C028942-9CCC-4527-8356-D18CB9E10B1A}" destId="{4127398F-ED23-4143-AAB5-0B3A995E32F0}" srcOrd="2" destOrd="0" presId="urn:microsoft.com/office/officeart/2018/2/layout/IconLabelList"/>
    <dgm:cxn modelId="{A3D5BA9B-C61E-42A6-B734-3B5C204ED493}" type="presParOf" srcId="{65A1DA29-5974-4C2C-9DE3-9AA4662B90EE}" destId="{F9F254ED-043F-486D-944B-B9EEED894AFB}" srcOrd="3" destOrd="0" presId="urn:microsoft.com/office/officeart/2018/2/layout/IconLabelList"/>
    <dgm:cxn modelId="{7589763C-30DF-4954-B9E9-733808B2C9ED}" type="presParOf" srcId="{65A1DA29-5974-4C2C-9DE3-9AA4662B90EE}" destId="{8F3B4F55-88C1-471A-AAE9-96A921B058F0}" srcOrd="4" destOrd="0" presId="urn:microsoft.com/office/officeart/2018/2/layout/IconLabelList"/>
    <dgm:cxn modelId="{65CC25A8-B14A-4EAB-9907-65976C5D5440}" type="presParOf" srcId="{8F3B4F55-88C1-471A-AAE9-96A921B058F0}" destId="{F2D0EC7F-7CE0-4484-8E7A-488E10583A7E}" srcOrd="0" destOrd="0" presId="urn:microsoft.com/office/officeart/2018/2/layout/IconLabelList"/>
    <dgm:cxn modelId="{202A2C37-6D5B-4A91-A79F-B4A28A31E371}" type="presParOf" srcId="{8F3B4F55-88C1-471A-AAE9-96A921B058F0}" destId="{2AD6B56F-F9B4-4768-B284-D9516FDFC75D}" srcOrd="1" destOrd="0" presId="urn:microsoft.com/office/officeart/2018/2/layout/IconLabelList"/>
    <dgm:cxn modelId="{3DD1886D-C7D3-4BAD-8FBE-75573F52909C}" type="presParOf" srcId="{8F3B4F55-88C1-471A-AAE9-96A921B058F0}" destId="{E4A2F51C-E8F7-4A81-86E4-4C3E2A482B00}" srcOrd="2" destOrd="0" presId="urn:microsoft.com/office/officeart/2018/2/layout/IconLabelList"/>
    <dgm:cxn modelId="{3533B418-BEA7-4FD4-9113-92D5EB959388}" type="presParOf" srcId="{65A1DA29-5974-4C2C-9DE3-9AA4662B90EE}" destId="{90F2702A-5FB8-4BD5-9A09-E391B51EDBF9}" srcOrd="5" destOrd="0" presId="urn:microsoft.com/office/officeart/2018/2/layout/IconLabelList"/>
    <dgm:cxn modelId="{CC6ABB5D-9DA6-4FC4-83E0-23DC4E180242}" type="presParOf" srcId="{65A1DA29-5974-4C2C-9DE3-9AA4662B90EE}" destId="{C153D7B5-00EF-4DB4-925F-C67946A1AD64}" srcOrd="6" destOrd="0" presId="urn:microsoft.com/office/officeart/2018/2/layout/IconLabelList"/>
    <dgm:cxn modelId="{B2363F1C-6126-46F0-B764-B909A847B00C}" type="presParOf" srcId="{C153D7B5-00EF-4DB4-925F-C67946A1AD64}" destId="{6CAF5331-4EFF-4E7A-805C-77F20B490F6D}" srcOrd="0" destOrd="0" presId="urn:microsoft.com/office/officeart/2018/2/layout/IconLabelList"/>
    <dgm:cxn modelId="{4287AD31-4B97-47D3-886D-847D4AEF94BF}" type="presParOf" srcId="{C153D7B5-00EF-4DB4-925F-C67946A1AD64}" destId="{E7D49495-DFD0-40F0-AE85-77EB2495D1C0}" srcOrd="1" destOrd="0" presId="urn:microsoft.com/office/officeart/2018/2/layout/IconLabelList"/>
    <dgm:cxn modelId="{AFB62C99-5C32-4B7C-867C-9BFC2890D983}" type="presParOf" srcId="{C153D7B5-00EF-4DB4-925F-C67946A1AD64}" destId="{0F16C9D2-EBA0-486D-A330-1AD86AD735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20C3D-2075-427D-BAEE-3346B552A263}">
      <dsp:nvSpPr>
        <dsp:cNvPr id="0" name=""/>
        <dsp:cNvSpPr/>
      </dsp:nvSpPr>
      <dsp:spPr>
        <a:xfrm>
          <a:off x="970752" y="776224"/>
          <a:ext cx="927160" cy="9271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1C04E-C4AA-48FF-9186-85EF377C07BB}">
      <dsp:nvSpPr>
        <dsp:cNvPr id="0" name=""/>
        <dsp:cNvSpPr/>
      </dsp:nvSpPr>
      <dsp:spPr>
        <a:xfrm>
          <a:off x="404154" y="2017908"/>
          <a:ext cx="206035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Increase Polling Rate from 15 Minutes to 1 Minute</a:t>
          </a:r>
        </a:p>
      </dsp:txBody>
      <dsp:txXfrm>
        <a:off x="404154" y="2017908"/>
        <a:ext cx="2060357" cy="855000"/>
      </dsp:txXfrm>
    </dsp:sp>
    <dsp:sp modelId="{E9CFCB99-8998-48EA-A8BB-8D4BB9CA2FEB}">
      <dsp:nvSpPr>
        <dsp:cNvPr id="0" name=""/>
        <dsp:cNvSpPr/>
      </dsp:nvSpPr>
      <dsp:spPr>
        <a:xfrm>
          <a:off x="3391672" y="776224"/>
          <a:ext cx="927160" cy="9271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27398F-ED23-4143-AAB5-0B3A995E32F0}">
      <dsp:nvSpPr>
        <dsp:cNvPr id="0" name=""/>
        <dsp:cNvSpPr/>
      </dsp:nvSpPr>
      <dsp:spPr>
        <a:xfrm>
          <a:off x="2825074" y="2017908"/>
          <a:ext cx="206035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Improve Peak Detection</a:t>
          </a:r>
        </a:p>
      </dsp:txBody>
      <dsp:txXfrm>
        <a:off x="2825074" y="2017908"/>
        <a:ext cx="2060357" cy="855000"/>
      </dsp:txXfrm>
    </dsp:sp>
    <dsp:sp modelId="{F2D0EC7F-7CE0-4484-8E7A-488E10583A7E}">
      <dsp:nvSpPr>
        <dsp:cNvPr id="0" name=""/>
        <dsp:cNvSpPr/>
      </dsp:nvSpPr>
      <dsp:spPr>
        <a:xfrm>
          <a:off x="5812591" y="776224"/>
          <a:ext cx="927160" cy="9271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2F51C-E8F7-4A81-86E4-4C3E2A482B00}">
      <dsp:nvSpPr>
        <dsp:cNvPr id="0" name=""/>
        <dsp:cNvSpPr/>
      </dsp:nvSpPr>
      <dsp:spPr>
        <a:xfrm>
          <a:off x="5245993" y="2017908"/>
          <a:ext cx="206035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More Accurate Stop Losses</a:t>
          </a:r>
        </a:p>
      </dsp:txBody>
      <dsp:txXfrm>
        <a:off x="5245993" y="2017908"/>
        <a:ext cx="2060357" cy="855000"/>
      </dsp:txXfrm>
    </dsp:sp>
    <dsp:sp modelId="{6CAF5331-4EFF-4E7A-805C-77F20B490F6D}">
      <dsp:nvSpPr>
        <dsp:cNvPr id="0" name=""/>
        <dsp:cNvSpPr/>
      </dsp:nvSpPr>
      <dsp:spPr>
        <a:xfrm>
          <a:off x="8233511" y="776224"/>
          <a:ext cx="927160" cy="9271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6C9D2-EBA0-486D-A330-1AD86AD7355E}">
      <dsp:nvSpPr>
        <dsp:cNvPr id="0" name=""/>
        <dsp:cNvSpPr/>
      </dsp:nvSpPr>
      <dsp:spPr>
        <a:xfrm>
          <a:off x="7666913" y="2017908"/>
          <a:ext cx="2060357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General Cleanup</a:t>
          </a:r>
        </a:p>
      </dsp:txBody>
      <dsp:txXfrm>
        <a:off x="7666913" y="2017908"/>
        <a:ext cx="2060357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Cryptfalcon</a:t>
            </a:r>
            <a:r>
              <a:rPr lang="en-US" dirty="0"/>
              <a:t> is a tool that I built to automate cryptocurrency trading. It analyses crypto prices, predicts lows and highs, and automatically makes buy and sell orders to make a profit</a:t>
            </a:r>
            <a:r>
              <a:rPr lang="en-US"/>
              <a:t>. It </a:t>
            </a:r>
            <a:r>
              <a:rPr lang="en-US" dirty="0"/>
              <a:t>can be used to evaluate crypto prices, make manual transactions, simulate trading given historical data, and automatically purchase coins.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2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still in </a:t>
            </a:r>
            <a:r>
              <a:rPr lang="en-US" dirty="0" err="1"/>
              <a:t>highschool</a:t>
            </a:r>
            <a:r>
              <a:rPr lang="en-US" dirty="0"/>
              <a:t> when I first heard about blockchain. This time last year, I saw Derek’s presentation on NFTs and wanted to learn more about Cryptocurrencies. Soon, I began trading for fun, and </a:t>
            </a:r>
            <a:r>
              <a:rPr lang="en-US" dirty="0" err="1"/>
              <a:t>cryptfalcon</a:t>
            </a:r>
            <a:r>
              <a:rPr lang="en-US" dirty="0"/>
              <a:t> followed soon after. I finished my first version in January, and the rough cut was able to usually not lose money. In March, I was further inspired at south by southwest, where I networked at the booth for a blockchain protocol called </a:t>
            </a:r>
            <a:r>
              <a:rPr lang="en-US" dirty="0" err="1"/>
              <a:t>polkadot</a:t>
            </a:r>
            <a:r>
              <a:rPr lang="en-US" dirty="0"/>
              <a:t>. Since then, I have been working on my second version, which I have ready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3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development, I learned a ton. When I started simulating trades, I was using a very basic algorithm. My current version has a much more accurate algorithm that uses moving averages to predict market swings. In addition to trading strategies, I taught myself a few new modules in python, the programming language I used. One of my favorite moments was learning to turn my program into a desktop application with entry fields and working buttons.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9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08C238F-B856-42A4-BC32-194DCC130D5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12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21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466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4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39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2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9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9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8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6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9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2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52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witter.com/Polkadot/status/1635019453112156161/photo/3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6516" b="92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 err="1"/>
              <a:t>Cryptfalcon</a:t>
            </a:r>
            <a:r>
              <a:rPr lang="en-US" dirty="0"/>
              <a:t> auto trader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/>
              <a:t>Andrew Martin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5843E-7771-55AC-F8A8-D44ECA1D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What is CryptFalcon?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91A5-29A6-6EE8-18D9-2ACE1867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Automated Cryptocurrency Manager</a:t>
            </a:r>
          </a:p>
          <a:p>
            <a:r>
              <a:rPr lang="en-US" dirty="0"/>
              <a:t>Graphical Interface</a:t>
            </a:r>
          </a:p>
          <a:p>
            <a:r>
              <a:rPr lang="en-US" dirty="0"/>
              <a:t>Automated and Manual Transactions Supported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A3EC7-BBED-7931-C06B-7F11F099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6227B-4D75-4A42-D5EB-3A898E8E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Started Researching Cryptocurrencies in High School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Started Research and Work on </a:t>
            </a:r>
            <a:r>
              <a:rPr lang="en-US" dirty="0" err="1"/>
              <a:t>CryptFalcon</a:t>
            </a:r>
            <a:r>
              <a:rPr lang="en-US" dirty="0"/>
              <a:t> Last Semester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First Iteration Completed Winter Break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SXSW </a:t>
            </a:r>
            <a:r>
              <a:rPr lang="en-US" dirty="0" err="1"/>
              <a:t>Polkadot</a:t>
            </a:r>
            <a:r>
              <a:rPr lang="en-US" dirty="0"/>
              <a:t> Booth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en-US" dirty="0" err="1"/>
              <a:t>Watr</a:t>
            </a:r>
            <a:r>
              <a:rPr lang="en-US" dirty="0"/>
              <a:t> – Commodities On-chain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en-US" dirty="0" err="1"/>
              <a:t>Nodle</a:t>
            </a:r>
            <a:r>
              <a:rPr lang="en-US" dirty="0"/>
              <a:t> – Decentralized IOT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 dirty="0"/>
          </a:p>
        </p:txBody>
      </p:sp>
      <p:pic>
        <p:nvPicPr>
          <p:cNvPr id="6" name="Picture Placeholder 5" descr="A picture containing indoor, ceiling, text, clothing&#10;&#10;Description automatically generated">
            <a:extLst>
              <a:ext uri="{FF2B5EF4-FFF2-40B4-BE49-F238E27FC236}">
                <a16:creationId xmlns:a16="http://schemas.microsoft.com/office/drawing/2014/main" id="{0340C0B6-CB4D-14BB-B507-1E7AEA02F6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26065" r="26065"/>
          <a:stretch>
            <a:fillRect/>
          </a:stretch>
        </p:blipFill>
        <p:spPr>
          <a:xfrm>
            <a:off x="6507752" y="796413"/>
            <a:ext cx="365959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35B65-852E-7CBF-4E1C-E18B8773246E}"/>
              </a:ext>
            </a:extLst>
          </p:cNvPr>
          <p:cNvSpPr txBox="1"/>
          <p:nvPr/>
        </p:nvSpPr>
        <p:spPr>
          <a:xfrm>
            <a:off x="6507752" y="5946171"/>
            <a:ext cx="3659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6"/>
              </a:rPr>
              <a:t>https://twitter.com/Polkadot/status/1635019453112156161/photo/3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34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7FDF11E-F9E9-BF7F-013A-C56D0364E0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1510" b="14220"/>
          <a:stretch/>
        </p:blipFill>
        <p:spPr>
          <a:xfrm>
            <a:off x="20" y="11733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C8B53-FC30-D4ED-972A-25892ED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B860-EC90-3973-6250-DFBE0FB5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Investment Strategies</a:t>
            </a:r>
          </a:p>
          <a:p>
            <a:pPr lvl="1"/>
            <a:r>
              <a:rPr lang="en-US" dirty="0"/>
              <a:t>Linear Analysis with Hard Limits </a:t>
            </a:r>
            <a:r>
              <a:rPr lang="en-US" b="1" dirty="0"/>
              <a:t>→</a:t>
            </a:r>
            <a:r>
              <a:rPr lang="en-US" dirty="0"/>
              <a:t> MACD Strategy Using Moving Averages</a:t>
            </a:r>
          </a:p>
          <a:p>
            <a:r>
              <a:rPr lang="en-US" dirty="0"/>
              <a:t>Python Modules</a:t>
            </a:r>
          </a:p>
          <a:p>
            <a:pPr lvl="1"/>
            <a:r>
              <a:rPr lang="en-US" dirty="0"/>
              <a:t>Big Data Analysis</a:t>
            </a:r>
          </a:p>
          <a:p>
            <a:pPr lvl="1"/>
            <a:r>
              <a:rPr lang="en-US" dirty="0" err="1"/>
              <a:t>Binance</a:t>
            </a:r>
            <a:r>
              <a:rPr lang="en-US" dirty="0"/>
              <a:t> API</a:t>
            </a:r>
          </a:p>
          <a:p>
            <a:pPr lvl="1"/>
            <a:r>
              <a:rPr lang="en-US" dirty="0" err="1"/>
              <a:t>MultiProcessing</a:t>
            </a:r>
            <a:endParaRPr lang="en-US" dirty="0"/>
          </a:p>
          <a:p>
            <a:r>
              <a:rPr lang="en-US" dirty="0"/>
              <a:t>Graphical Interface Using Tkinter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9C8DD-44F0-1272-BE14-7360AA99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DA72-EB2E-5DCC-333E-5C4C5682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B4102FB-3AF4-616C-BDBC-D1AD7F42CA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985735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326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A0CA5-9EBA-5E6D-52E1-CFC3AC77B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5" y="1212935"/>
            <a:ext cx="6020177" cy="44321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/>
              <a:t>THANK YOU!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49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275</TotalTime>
  <Words>369</Words>
  <Application>Microsoft Office PowerPoint</Application>
  <PresentationFormat>Widescreen</PresentationFormat>
  <Paragraphs>35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Cryptfalcon auto trader</vt:lpstr>
      <vt:lpstr>What is CryptFalcon?</vt:lpstr>
      <vt:lpstr>Inspiration</vt:lpstr>
      <vt:lpstr>Learning Process</vt:lpstr>
      <vt:lpstr>DEMO</vt:lpstr>
      <vt:lpstr>Future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Cryptfalcon auto trader</dc:title>
  <dc:creator>Andrew Martin</dc:creator>
  <cp:lastModifiedBy>Andrew Martin</cp:lastModifiedBy>
  <cp:revision>36</cp:revision>
  <dcterms:created xsi:type="dcterms:W3CDTF">2023-05-04T21:20:00Z</dcterms:created>
  <dcterms:modified xsi:type="dcterms:W3CDTF">2023-05-05T04:42:29Z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